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100" d="100"/>
          <a:sy n="100" d="100"/>
        </p:scale>
        <p:origin x="-144" y="-2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8/14/2016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8/14/2016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8/14/2016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8/14/2016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8/14/2016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8/14/2016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8/14/2016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8/14/2016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8/14/2016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8/14/2016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extLst mod="1">
    <p:ext uri="{DCECCB84-F9BA-43D5-87BE-67443E8EF086}">
      <p15:sldGuideLst xmlns:p15="http://schemas.microsoft.com/office/powerpoint/2012/main" xmlns="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8/14/2016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8/14/2016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Local &amp; State</a:t>
            </a:r>
            <a:br>
              <a:rPr lang="en-US" dirty="0" smtClean="0"/>
            </a:br>
            <a:r>
              <a:rPr lang="en-US" dirty="0" smtClean="0"/>
              <a:t>Government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Mr. Rockwell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3966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2286001"/>
            <a:ext cx="10178322" cy="4155439"/>
          </a:xfrm>
        </p:spPr>
        <p:txBody>
          <a:bodyPr>
            <a:noAutofit/>
          </a:bodyPr>
          <a:lstStyle/>
          <a:p>
            <a:r>
              <a:rPr lang="en-US" sz="4000" dirty="0" smtClean="0"/>
              <a:t>The state of Georgia has the burden of proof in a criminal case.</a:t>
            </a:r>
          </a:p>
          <a:p>
            <a:endParaRPr lang="en-US" sz="4000" dirty="0" smtClean="0"/>
          </a:p>
          <a:p>
            <a:r>
              <a:rPr lang="en-US" sz="4000" dirty="0" smtClean="0"/>
              <a:t>The plaintiff has the burden of proof in a civil case.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2404049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500" dirty="0" smtClean="0"/>
              <a:t>Separation of powers refers to the designation of certain powers to each of the three branches:  Executive, Legislative, and Judicial.</a:t>
            </a:r>
            <a:endParaRPr lang="en-US" sz="4500" dirty="0"/>
          </a:p>
        </p:txBody>
      </p:sp>
    </p:spTree>
    <p:extLst>
      <p:ext uri="{BB962C8B-B14F-4D97-AF65-F5344CB8AC3E}">
        <p14:creationId xmlns:p14="http://schemas.microsoft.com/office/powerpoint/2010/main" val="36884880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382385"/>
            <a:ext cx="10178322" cy="549720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500" dirty="0" smtClean="0"/>
              <a:t>The process of checks and balances ensure that no one branch becomes too powerful.  </a:t>
            </a:r>
          </a:p>
          <a:p>
            <a:pPr marL="0" indent="0">
              <a:buNone/>
            </a:pPr>
            <a:r>
              <a:rPr lang="en-US" sz="3500" b="1" dirty="0" smtClean="0"/>
              <a:t>Examples-</a:t>
            </a:r>
          </a:p>
          <a:p>
            <a:pPr marL="914400" lvl="2" indent="0">
              <a:buNone/>
            </a:pPr>
            <a:r>
              <a:rPr lang="en-US" sz="3500" dirty="0" smtClean="0"/>
              <a:t>Executive Branch can veto bills passed by the Legislative Branch. </a:t>
            </a:r>
          </a:p>
          <a:p>
            <a:pPr marL="0" indent="0">
              <a:buNone/>
            </a:pPr>
            <a:endParaRPr lang="en-US" sz="3500" dirty="0" smtClean="0"/>
          </a:p>
          <a:p>
            <a:pPr marL="0" indent="0">
              <a:buNone/>
            </a:pPr>
            <a:r>
              <a:rPr lang="en-US" sz="3500" dirty="0"/>
              <a:t>	</a:t>
            </a:r>
            <a:r>
              <a:rPr lang="en-US" sz="3500" dirty="0" smtClean="0"/>
              <a:t>The Judicial Branch determines whether or not 	laws are constitutional.</a:t>
            </a: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42866070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1777285"/>
            <a:ext cx="10178322" cy="4700788"/>
          </a:xfrm>
        </p:spPr>
        <p:txBody>
          <a:bodyPr>
            <a:noAutofit/>
          </a:bodyPr>
          <a:lstStyle/>
          <a:p>
            <a:r>
              <a:rPr lang="en-US" sz="3200" b="1" dirty="0" smtClean="0"/>
              <a:t>Georgia has 159 counties-more than any other state except Texas.</a:t>
            </a:r>
          </a:p>
          <a:p>
            <a:r>
              <a:rPr lang="en-US" sz="3200" b="1" dirty="0" smtClean="0"/>
              <a:t>Most counties are run by an elected Board of Commissioners.</a:t>
            </a:r>
          </a:p>
          <a:p>
            <a:r>
              <a:rPr lang="en-US" sz="3200" b="1" dirty="0" smtClean="0"/>
              <a:t>There are 5 other elected county officials:  Sheriff, Tax Commissioner, Coroner, Probate Judge, and Superior Court Clerk.</a:t>
            </a:r>
          </a:p>
        </p:txBody>
      </p:sp>
    </p:spTree>
    <p:extLst>
      <p:ext uri="{BB962C8B-B14F-4D97-AF65-F5344CB8AC3E}">
        <p14:creationId xmlns:p14="http://schemas.microsoft.com/office/powerpoint/2010/main" val="2290137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4000" b="1" dirty="0" smtClean="0"/>
              <a:t>County government provides services and protection like police/fire, school districts, transportations, public utilities, and parks.</a:t>
            </a:r>
          </a:p>
          <a:p>
            <a:r>
              <a:rPr lang="en-US" sz="4000" b="1" dirty="0" smtClean="0"/>
              <a:t>Cities are governed by either a mayor, a city council, or a city manager.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0707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244699"/>
            <a:ext cx="10178322" cy="5634893"/>
          </a:xfrm>
        </p:spPr>
        <p:txBody>
          <a:bodyPr>
            <a:noAutofit/>
          </a:bodyPr>
          <a:lstStyle/>
          <a:p>
            <a:r>
              <a:rPr lang="en-US" sz="2800" b="1" dirty="0" smtClean="0"/>
              <a:t>There are 3 different forms of city governments:</a:t>
            </a:r>
          </a:p>
          <a:p>
            <a:pPr lvl="1"/>
            <a:r>
              <a:rPr lang="en-US" sz="2800" b="1" dirty="0" smtClean="0"/>
              <a:t>1.  The Council-Manager Form-in this form of government, the city council chooses a city manager to handle the budget and other city functions.</a:t>
            </a:r>
          </a:p>
          <a:p>
            <a:pPr lvl="1"/>
            <a:r>
              <a:rPr lang="en-US" sz="2800" b="1" dirty="0" smtClean="0"/>
              <a:t>2.  Strong Mayor-Council-in this form of government, the mayor has total responsibility for day to day operations.  He/she hires and fires city staff, takes care of the budget, and may have veto power over council actions.</a:t>
            </a:r>
          </a:p>
          <a:p>
            <a:pPr lvl="1"/>
            <a:r>
              <a:rPr lang="en-US" sz="2800" b="1" dirty="0" smtClean="0"/>
              <a:t>3.  The 3</a:t>
            </a:r>
            <a:r>
              <a:rPr lang="en-US" sz="2800" b="1" baseline="30000" dirty="0" smtClean="0"/>
              <a:t>rd</a:t>
            </a:r>
            <a:r>
              <a:rPr lang="en-US" sz="2800" b="1" dirty="0" smtClean="0"/>
              <a:t> type of City Government is the Weak Mayor-Council.  The mayor and the city council share the policymaking role.  The city council has more power than the mayor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035710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4000" b="1" dirty="0" smtClean="0"/>
              <a:t>A special purpose government is set up by a city or county to meet a specific need.  Three examples are MARTA, Hartsfield-Jackson Airport, and schools.</a:t>
            </a:r>
          </a:p>
          <a:p>
            <a:r>
              <a:rPr lang="en-US" sz="4000" b="1" dirty="0" smtClean="0"/>
              <a:t>The major source of revenue for local government is taxes.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999660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1622739"/>
            <a:ext cx="10178322" cy="425685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b="1" dirty="0" smtClean="0"/>
              <a:t>There are 3 types of Property Taxes:</a:t>
            </a:r>
          </a:p>
          <a:p>
            <a:r>
              <a:rPr lang="en-US" sz="2800" dirty="0" smtClean="0"/>
              <a:t>   1.  Real Property Taxes on immovable property  (house, land, buildings)</a:t>
            </a:r>
          </a:p>
          <a:p>
            <a:r>
              <a:rPr lang="en-US" sz="2800" dirty="0" smtClean="0"/>
              <a:t>2.  Personal Property Taxes on Movable items such as cars, boats, business machinery.</a:t>
            </a:r>
          </a:p>
          <a:p>
            <a:r>
              <a:rPr lang="en-US" sz="2800" dirty="0" smtClean="0"/>
              <a:t>3.  Intangible Property </a:t>
            </a:r>
            <a:r>
              <a:rPr lang="en-US" sz="2800" dirty="0"/>
              <a:t>T</a:t>
            </a:r>
            <a:r>
              <a:rPr lang="en-US" sz="2800" dirty="0" smtClean="0"/>
              <a:t>axes on such items as stocks and bonds.</a:t>
            </a:r>
          </a:p>
        </p:txBody>
      </p:sp>
    </p:spTree>
    <p:extLst>
      <p:ext uri="{BB962C8B-B14F-4D97-AF65-F5344CB8AC3E}">
        <p14:creationId xmlns:p14="http://schemas.microsoft.com/office/powerpoint/2010/main" val="4039138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1648497"/>
            <a:ext cx="10178322" cy="4231096"/>
          </a:xfrm>
        </p:spPr>
        <p:txBody>
          <a:bodyPr>
            <a:noAutofit/>
          </a:bodyPr>
          <a:lstStyle/>
          <a:p>
            <a:r>
              <a:rPr lang="en-US" sz="2400" b="1" dirty="0" smtClean="0"/>
              <a:t>Some other forms of funding local government:</a:t>
            </a:r>
          </a:p>
          <a:p>
            <a:endParaRPr lang="en-US" sz="2400" dirty="0"/>
          </a:p>
          <a:p>
            <a:r>
              <a:rPr lang="en-US" sz="2400" dirty="0" smtClean="0"/>
              <a:t>1.  Ad Valorem Taxes – Taxes based on the value of the property (cars &amp; boats)</a:t>
            </a:r>
          </a:p>
          <a:p>
            <a:r>
              <a:rPr lang="en-US" sz="2400" dirty="0" smtClean="0"/>
              <a:t>2.  User Fees-paid by the user of the service.</a:t>
            </a:r>
          </a:p>
          <a:p>
            <a:r>
              <a:rPr lang="en-US" sz="2400" dirty="0" smtClean="0"/>
              <a:t>3.  Sales Tax-Are placed on the sale of rental, and storage of goods and services.</a:t>
            </a:r>
          </a:p>
          <a:p>
            <a:r>
              <a:rPr lang="en-US" sz="2400" dirty="0" smtClean="0"/>
              <a:t>4.  SPLOST is a tax voters have agreed to support over a 5 year period.  Examples – fixing roads and bridges.</a:t>
            </a:r>
          </a:p>
        </p:txBody>
      </p:sp>
    </p:spTree>
    <p:extLst>
      <p:ext uri="{BB962C8B-B14F-4D97-AF65-F5344CB8AC3E}">
        <p14:creationId xmlns:p14="http://schemas.microsoft.com/office/powerpoint/2010/main" val="3392868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500" b="1" dirty="0" smtClean="0"/>
              <a:t>Political Parties</a:t>
            </a:r>
          </a:p>
          <a:p>
            <a:pPr lvl="1"/>
            <a:r>
              <a:rPr lang="en-US" sz="2500" dirty="0" smtClean="0"/>
              <a:t>Organized groups of people with common ideals-seek to influence government policies.</a:t>
            </a:r>
          </a:p>
          <a:p>
            <a:pPr lvl="1"/>
            <a:r>
              <a:rPr lang="en-US" sz="2500" dirty="0" smtClean="0"/>
              <a:t>Two major political parties in US:  </a:t>
            </a:r>
            <a:r>
              <a:rPr lang="en-US" sz="2500" b="1" dirty="0" smtClean="0"/>
              <a:t>Democrats and Republicans</a:t>
            </a:r>
          </a:p>
          <a:p>
            <a:pPr lvl="1"/>
            <a:r>
              <a:rPr lang="en-US" sz="2500" dirty="0" smtClean="0"/>
              <a:t>Minor political parties also exist.  Independents are not part of a particular political party.</a:t>
            </a:r>
          </a:p>
        </p:txBody>
      </p:sp>
    </p:spTree>
    <p:extLst>
      <p:ext uri="{BB962C8B-B14F-4D97-AF65-F5344CB8AC3E}">
        <p14:creationId xmlns:p14="http://schemas.microsoft.com/office/powerpoint/2010/main" val="476941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Naturalized Citizen</a:t>
            </a:r>
          </a:p>
          <a:p>
            <a:pPr lvl="1"/>
            <a:r>
              <a:rPr lang="en-US" dirty="0" smtClean="0"/>
              <a:t>Foreigner who chooses to become a US Citizen</a:t>
            </a:r>
          </a:p>
          <a:p>
            <a:pPr lvl="1"/>
            <a:r>
              <a:rPr lang="en-US" dirty="0" smtClean="0"/>
              <a:t>Process to become naturalized citizen requires much time and effort</a:t>
            </a:r>
          </a:p>
          <a:p>
            <a:pPr lvl="1"/>
            <a:r>
              <a:rPr lang="en-US" dirty="0" smtClean="0"/>
              <a:t>Responsibilities go along with rights:</a:t>
            </a:r>
          </a:p>
          <a:p>
            <a:pPr lvl="2"/>
            <a:r>
              <a:rPr lang="en-US" sz="1800" dirty="0" smtClean="0"/>
              <a:t>Participation in government (voting, running for office)</a:t>
            </a:r>
          </a:p>
          <a:p>
            <a:pPr lvl="2"/>
            <a:endParaRPr lang="en-US" dirty="0" smtClean="0"/>
          </a:p>
          <a:p>
            <a:pPr lvl="2"/>
            <a:r>
              <a:rPr lang="en-US" sz="1800" dirty="0" smtClean="0"/>
              <a:t>Upholding the laws of the nation and state</a:t>
            </a:r>
          </a:p>
          <a:p>
            <a:pPr lvl="2"/>
            <a:r>
              <a:rPr lang="en-US" sz="1800" dirty="0" smtClean="0"/>
              <a:t>Defending the nation against enemies</a:t>
            </a:r>
          </a:p>
          <a:p>
            <a:pPr lvl="2"/>
            <a:r>
              <a:rPr lang="en-US" sz="1800" dirty="0" smtClean="0"/>
              <a:t>Serve on juries.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558958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Badge</Template>
  <TotalTime>475</TotalTime>
  <Words>543</Words>
  <Application>Microsoft Office PowerPoint</Application>
  <PresentationFormat>Custom</PresentationFormat>
  <Paragraphs>46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Badge</vt:lpstr>
      <vt:lpstr>Local &amp; State Government</vt:lpstr>
      <vt:lpstr>PowerPoint Presentation</vt:lpstr>
      <vt:lpstr>PowerPoint Presentation</vt:lpstr>
      <vt:lpstr>PowerPoint Presentation</vt:lpstr>
      <vt:lpstr>PowerPoint Presentation</vt:lpstr>
      <vt:lpstr>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Local &amp; State Government</dc:title>
  <dc:creator>Rockwell, Paula (GCA Administrator)</dc:creator>
  <cp:lastModifiedBy>Steve Rockwell</cp:lastModifiedBy>
  <cp:revision>7</cp:revision>
  <dcterms:created xsi:type="dcterms:W3CDTF">2016-08-08T11:26:32Z</dcterms:created>
  <dcterms:modified xsi:type="dcterms:W3CDTF">2016-08-15T03:08:22Z</dcterms:modified>
</cp:coreProperties>
</file>