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2/8/2016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2/8/2016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t>Modern Georgia</a:t>
            </a:r>
            <a:endParaRPr lang="en-US" sz="8000" dirty="0"/>
          </a:p>
        </p:txBody>
      </p:sp>
      <p:sp>
        <p:nvSpPr>
          <p:cNvPr id="3" name="Subtitle 2"/>
          <p:cNvSpPr>
            <a:spLocks noGrp="1"/>
          </p:cNvSpPr>
          <p:nvPr>
            <p:ph type="subTitle" idx="1"/>
          </p:nvPr>
        </p:nvSpPr>
        <p:spPr>
          <a:xfrm>
            <a:off x="810001" y="5280846"/>
            <a:ext cx="10572000" cy="1081853"/>
          </a:xfrm>
        </p:spPr>
        <p:txBody>
          <a:bodyPr>
            <a:normAutofit/>
          </a:bodyPr>
          <a:lstStyle/>
          <a:p>
            <a:r>
              <a:rPr lang="en-US" dirty="0" smtClean="0"/>
              <a:t>Mr. Rockwell</a:t>
            </a:r>
          </a:p>
          <a:p>
            <a:r>
              <a:rPr lang="en-US" dirty="0" smtClean="0"/>
              <a:t>8</a:t>
            </a:r>
            <a:r>
              <a:rPr lang="en-US" baseline="30000" dirty="0" smtClean="0"/>
              <a:t>th</a:t>
            </a:r>
            <a:r>
              <a:rPr lang="en-US" dirty="0" smtClean="0"/>
              <a:t> Grade Georgia Studies</a:t>
            </a:r>
            <a:endParaRPr lang="en-US" dirty="0"/>
          </a:p>
        </p:txBody>
      </p:sp>
    </p:spTree>
    <p:extLst>
      <p:ext uri="{BB962C8B-B14F-4D97-AF65-F5344CB8AC3E}">
        <p14:creationId xmlns:p14="http://schemas.microsoft.com/office/powerpoint/2010/main" val="262328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Brown vs. Board of Education</a:t>
            </a:r>
            <a:endParaRPr lang="en-US" dirty="0"/>
          </a:p>
        </p:txBody>
      </p:sp>
      <p:sp>
        <p:nvSpPr>
          <p:cNvPr id="3" name="Content Placeholder 2"/>
          <p:cNvSpPr>
            <a:spLocks noGrp="1"/>
          </p:cNvSpPr>
          <p:nvPr>
            <p:ph idx="1"/>
          </p:nvPr>
        </p:nvSpPr>
        <p:spPr>
          <a:xfrm>
            <a:off x="810000" y="1988290"/>
            <a:ext cx="10554574" cy="1605516"/>
          </a:xfrm>
        </p:spPr>
        <p:txBody>
          <a:bodyPr>
            <a:normAutofit/>
          </a:bodyPr>
          <a:lstStyle/>
          <a:p>
            <a:r>
              <a:rPr lang="en-US" sz="2800" dirty="0" smtClean="0"/>
              <a:t>In 1954, the court case Brown vs. Board of Education overturned the 1896 Plessy vs. Ferguson case by claiming that “separate but equal” was unconstitutional.</a:t>
            </a:r>
            <a:endParaRPr lang="en-US" sz="2800" dirty="0"/>
          </a:p>
        </p:txBody>
      </p:sp>
      <p:pic>
        <p:nvPicPr>
          <p:cNvPr id="7170" name="Picture 2" descr="http://www.theroot.com/content/dam/theroot/articles/culture/2014/05/brown_v_board_resegregation_has_led_many_to_question_its_legacy/brown_v_board_headline.jpg.CROP.rtstory-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712" y="3593805"/>
            <a:ext cx="11610753" cy="30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5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Martin Luther King Jr.</a:t>
            </a:r>
            <a:endParaRPr lang="en-US" dirty="0"/>
          </a:p>
        </p:txBody>
      </p:sp>
      <p:sp>
        <p:nvSpPr>
          <p:cNvPr id="3" name="Content Placeholder 2"/>
          <p:cNvSpPr>
            <a:spLocks noGrp="1"/>
          </p:cNvSpPr>
          <p:nvPr>
            <p:ph idx="1"/>
          </p:nvPr>
        </p:nvSpPr>
        <p:spPr>
          <a:xfrm>
            <a:off x="6283841" y="2122653"/>
            <a:ext cx="5507666" cy="4433777"/>
          </a:xfrm>
        </p:spPr>
        <p:txBody>
          <a:bodyPr>
            <a:normAutofit/>
          </a:bodyPr>
          <a:lstStyle/>
          <a:p>
            <a:r>
              <a:rPr lang="en-US" sz="2800" dirty="0" smtClean="0"/>
              <a:t>Martin Luther King Jr. helped lead the nation through the Civil Rights Movement of the 1950’s and 1960’s using a nonviolent approach. On April 4, 1968, Dr. King was assassinated in Memphis, Tennessee.</a:t>
            </a:r>
            <a:endParaRPr lang="en-US" sz="2800" dirty="0"/>
          </a:p>
        </p:txBody>
      </p:sp>
      <p:pic>
        <p:nvPicPr>
          <p:cNvPr id="8194" name="Picture 2" descr="http://images.huffingtonpost.com/2016-01-18-1453130532-1976774-MartinLutherKingspea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97" y="2490935"/>
            <a:ext cx="5792302" cy="369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01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1956 Georgia State Flag</a:t>
            </a:r>
            <a:endParaRPr lang="en-US" dirty="0"/>
          </a:p>
        </p:txBody>
      </p:sp>
      <p:sp>
        <p:nvSpPr>
          <p:cNvPr id="3" name="Content Placeholder 2"/>
          <p:cNvSpPr>
            <a:spLocks noGrp="1"/>
          </p:cNvSpPr>
          <p:nvPr>
            <p:ph idx="1"/>
          </p:nvPr>
        </p:nvSpPr>
        <p:spPr>
          <a:xfrm>
            <a:off x="827424" y="4582633"/>
            <a:ext cx="10554574" cy="2073607"/>
          </a:xfrm>
        </p:spPr>
        <p:txBody>
          <a:bodyPr>
            <a:normAutofit/>
          </a:bodyPr>
          <a:lstStyle/>
          <a:p>
            <a:r>
              <a:rPr lang="en-US" sz="2800" dirty="0" smtClean="0"/>
              <a:t>The 1956 Georgia state flag was a source of controversy and division between black and whites and Georgia businessmen wanted a flag that promoted unity and welcomed tourists.</a:t>
            </a:r>
            <a:endParaRPr lang="en-US" sz="2800" dirty="0"/>
          </a:p>
        </p:txBody>
      </p:sp>
      <p:pic>
        <p:nvPicPr>
          <p:cNvPr id="9218" name="Picture 2" descr="https://upload.wikimedia.org/wikipedia/commons/thumb/b/b5/Georgiaflags.svg/500px-Georgiaflag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459" y="2134725"/>
            <a:ext cx="9785567" cy="222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5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88" y="208196"/>
            <a:ext cx="10571998" cy="1464739"/>
          </a:xfrm>
        </p:spPr>
        <p:txBody>
          <a:bodyPr/>
          <a:lstStyle/>
          <a:p>
            <a:r>
              <a:rPr lang="en-US" dirty="0" smtClean="0"/>
              <a:t>12. Student Non-Violent Coordinating Committee (SNICK)</a:t>
            </a:r>
            <a:endParaRPr lang="en-US" dirty="0"/>
          </a:p>
        </p:txBody>
      </p:sp>
      <p:sp>
        <p:nvSpPr>
          <p:cNvPr id="3" name="Content Placeholder 2"/>
          <p:cNvSpPr>
            <a:spLocks noGrp="1"/>
          </p:cNvSpPr>
          <p:nvPr>
            <p:ph idx="1"/>
          </p:nvPr>
        </p:nvSpPr>
        <p:spPr>
          <a:xfrm>
            <a:off x="259773" y="2222287"/>
            <a:ext cx="6930735" cy="4355158"/>
          </a:xfrm>
        </p:spPr>
        <p:txBody>
          <a:bodyPr>
            <a:normAutofit/>
          </a:bodyPr>
          <a:lstStyle/>
          <a:p>
            <a:r>
              <a:rPr lang="en-US" sz="3200" dirty="0" smtClean="0"/>
              <a:t>In 1960, a new organization called the Student Non-Violent Coordinating Committee or (SNICK) led peaceful protests, sit-ins at lunch counters, and boycotts of businesses that would not serve blacks. John Lewis was their first president.</a:t>
            </a:r>
            <a:endParaRPr lang="en-US" sz="3200" dirty="0"/>
          </a:p>
        </p:txBody>
      </p:sp>
      <p:pic>
        <p:nvPicPr>
          <p:cNvPr id="1026" name="Picture 2" descr="http://readthespirit.wpengine.netdna-cdn.com/interfaith-peacemakers/wp-content/uploads/sites/25/2014/02/John_Lewis_1964-0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937" y="2015835"/>
            <a:ext cx="333375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zinnedproject.org/wp-content/uploads/2013/08/snccbut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9182" y="0"/>
            <a:ext cx="2026227" cy="192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7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Sibley Commission</a:t>
            </a:r>
            <a:endParaRPr lang="en-US" dirty="0"/>
          </a:p>
        </p:txBody>
      </p:sp>
      <p:sp>
        <p:nvSpPr>
          <p:cNvPr id="3" name="Content Placeholder 2"/>
          <p:cNvSpPr>
            <a:spLocks noGrp="1"/>
          </p:cNvSpPr>
          <p:nvPr>
            <p:ph idx="1"/>
          </p:nvPr>
        </p:nvSpPr>
        <p:spPr>
          <a:xfrm>
            <a:off x="5382491" y="1724891"/>
            <a:ext cx="6479168" cy="4987636"/>
          </a:xfrm>
        </p:spPr>
        <p:txBody>
          <a:bodyPr>
            <a:normAutofit/>
          </a:bodyPr>
          <a:lstStyle/>
          <a:p>
            <a:r>
              <a:rPr lang="en-US" sz="2800" dirty="0" smtClean="0"/>
              <a:t>Due to many school systems in Georgia refusing to desegregate public schools, the Sibley Commission was created. Its purpose was to study the problem of school integration. The Sibley Commission recommended allowing local school systems to decide if they wanted integration. </a:t>
            </a:r>
            <a:endParaRPr lang="en-US" sz="2800" dirty="0"/>
          </a:p>
        </p:txBody>
      </p:sp>
      <p:pic>
        <p:nvPicPr>
          <p:cNvPr id="2050" name="Picture 2" descr="http://image.slidesharecdn.com/moderncivilrights-2013-130325141226-phpapp01/95/modern-civil-rights-40s-50s-60s-and-70s-18-638.jpg?cb=1364220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6" y="2067791"/>
            <a:ext cx="5382491" cy="464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9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a:t>
            </a:r>
            <a:r>
              <a:rPr lang="en-US" dirty="0" err="1" smtClean="0"/>
              <a:t>Charlayne</a:t>
            </a:r>
            <a:r>
              <a:rPr lang="en-US" dirty="0" smtClean="0"/>
              <a:t> Hunter</a:t>
            </a:r>
            <a:endParaRPr lang="en-US" dirty="0"/>
          </a:p>
        </p:txBody>
      </p:sp>
      <p:sp>
        <p:nvSpPr>
          <p:cNvPr id="3" name="Content Placeholder 2"/>
          <p:cNvSpPr>
            <a:spLocks noGrp="1"/>
          </p:cNvSpPr>
          <p:nvPr>
            <p:ph idx="1"/>
          </p:nvPr>
        </p:nvSpPr>
        <p:spPr>
          <a:xfrm>
            <a:off x="290945" y="2222287"/>
            <a:ext cx="4436919" cy="4272031"/>
          </a:xfrm>
        </p:spPr>
        <p:txBody>
          <a:bodyPr>
            <a:noAutofit/>
          </a:bodyPr>
          <a:lstStyle/>
          <a:p>
            <a:r>
              <a:rPr lang="en-US" sz="3200" dirty="0" smtClean="0"/>
              <a:t>In 1961, </a:t>
            </a:r>
            <a:r>
              <a:rPr lang="en-US" sz="3200" dirty="0" err="1" smtClean="0"/>
              <a:t>Charlayne</a:t>
            </a:r>
            <a:r>
              <a:rPr lang="en-US" sz="3200" dirty="0" smtClean="0"/>
              <a:t> Hunter and Hamilton Holmes became the first black male and female to attend UGA.</a:t>
            </a:r>
            <a:endParaRPr lang="en-US" sz="3200" dirty="0"/>
          </a:p>
        </p:txBody>
      </p:sp>
      <p:pic>
        <p:nvPicPr>
          <p:cNvPr id="3074" name="Picture 2" descr="http://www.georgiaencyclopedia.org/sites/default/files/styles/article-gallery/public/m-2972.jpg?itok=1KI5hC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727" y="2164413"/>
            <a:ext cx="6795655" cy="438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32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Albany Movement</a:t>
            </a:r>
            <a:endParaRPr lang="en-US" dirty="0"/>
          </a:p>
        </p:txBody>
      </p:sp>
      <p:sp>
        <p:nvSpPr>
          <p:cNvPr id="3" name="Content Placeholder 2"/>
          <p:cNvSpPr>
            <a:spLocks noGrp="1"/>
          </p:cNvSpPr>
          <p:nvPr>
            <p:ph idx="1"/>
          </p:nvPr>
        </p:nvSpPr>
        <p:spPr>
          <a:xfrm>
            <a:off x="219939" y="1819963"/>
            <a:ext cx="11752118" cy="1580786"/>
          </a:xfrm>
        </p:spPr>
        <p:txBody>
          <a:bodyPr>
            <a:noAutofit/>
          </a:bodyPr>
          <a:lstStyle/>
          <a:p>
            <a:r>
              <a:rPr lang="en-US" sz="3200" dirty="0" smtClean="0"/>
              <a:t>The main focus of the Albany Movement was to integrate interstate bus station waiting rooms in Albany.</a:t>
            </a:r>
            <a:endParaRPr lang="en-US" sz="3200" dirty="0"/>
          </a:p>
        </p:txBody>
      </p:sp>
      <p:pic>
        <p:nvPicPr>
          <p:cNvPr id="4098" name="Picture 2" descr="http://peachseedmonkey.files.wordpress.com/2011/10/acrm-mou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074" y="3253563"/>
            <a:ext cx="9583847" cy="360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509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16. March on Washington</a:t>
            </a:r>
            <a:endParaRPr lang="en-US"/>
          </a:p>
        </p:txBody>
      </p:sp>
      <p:sp>
        <p:nvSpPr>
          <p:cNvPr id="3" name="Content Placeholder 2"/>
          <p:cNvSpPr>
            <a:spLocks noGrp="1"/>
          </p:cNvSpPr>
          <p:nvPr>
            <p:ph idx="1"/>
          </p:nvPr>
        </p:nvSpPr>
        <p:spPr>
          <a:xfrm>
            <a:off x="818712" y="5507407"/>
            <a:ext cx="10554574" cy="1350593"/>
          </a:xfrm>
        </p:spPr>
        <p:txBody>
          <a:bodyPr>
            <a:normAutofit/>
          </a:bodyPr>
          <a:lstStyle/>
          <a:p>
            <a:r>
              <a:rPr lang="en-US" sz="3200" smtClean="0"/>
              <a:t>The March on Washington in 1963 is where MLK delivered his famous “I Have a Dream” speech.</a:t>
            </a:r>
            <a:endParaRPr lang="en-US" sz="3200"/>
          </a:p>
        </p:txBody>
      </p:sp>
      <p:pic>
        <p:nvPicPr>
          <p:cNvPr id="5122" name="Picture 2" descr="http://a.abcnews.go.com/images/Politics/gty_march_on_washington_martin_luther_king_ll_130819_16x9_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2" y="1881963"/>
            <a:ext cx="11525693" cy="374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66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17. Maynard Jackson</a:t>
            </a:r>
            <a:endParaRPr lang="en-US"/>
          </a:p>
        </p:txBody>
      </p:sp>
      <p:sp>
        <p:nvSpPr>
          <p:cNvPr id="3" name="Content Placeholder 2"/>
          <p:cNvSpPr>
            <a:spLocks noGrp="1"/>
          </p:cNvSpPr>
          <p:nvPr>
            <p:ph idx="1"/>
          </p:nvPr>
        </p:nvSpPr>
        <p:spPr>
          <a:xfrm>
            <a:off x="135082" y="2036618"/>
            <a:ext cx="5960917" cy="4686299"/>
          </a:xfrm>
        </p:spPr>
        <p:txBody>
          <a:bodyPr>
            <a:normAutofit/>
          </a:bodyPr>
          <a:lstStyle/>
          <a:p>
            <a:r>
              <a:rPr lang="en-US" sz="3200" smtClean="0"/>
              <a:t>Atlanta’s first African American mayor, Maynard Jackson, helped expand the airport, led the development of MARTA, and was responsible for bringing the 1996 Olympics to Atlanta.</a:t>
            </a:r>
            <a:endParaRPr lang="en-US" sz="3200"/>
          </a:p>
        </p:txBody>
      </p:sp>
      <p:pic>
        <p:nvPicPr>
          <p:cNvPr id="6146" name="Picture 2" descr="https://c.o0bg.com/rf/image_960w/Boston/2011-2020/2014/08/01/BostonGlobe.com/Metro/Advance/Images/OPENING%20CEREMONY%208-679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2150918"/>
            <a:ext cx="5756852" cy="443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31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18. Lester Maddox</a:t>
            </a:r>
            <a:endParaRPr lang="en-US"/>
          </a:p>
        </p:txBody>
      </p:sp>
      <p:sp>
        <p:nvSpPr>
          <p:cNvPr id="3" name="Content Placeholder 2"/>
          <p:cNvSpPr>
            <a:spLocks noGrp="1"/>
          </p:cNvSpPr>
          <p:nvPr>
            <p:ph idx="1"/>
          </p:nvPr>
        </p:nvSpPr>
        <p:spPr>
          <a:xfrm>
            <a:off x="5008417" y="2026227"/>
            <a:ext cx="7003473" cy="4686300"/>
          </a:xfrm>
        </p:spPr>
        <p:txBody>
          <a:bodyPr>
            <a:noAutofit/>
          </a:bodyPr>
          <a:lstStyle/>
          <a:p>
            <a:r>
              <a:rPr lang="en-US" sz="3600" smtClean="0"/>
              <a:t>In 1967, Lester Maddox shocked many by appointing more African Americans to state boards than all prior governors combined. He held “People’s Days” twice a month.</a:t>
            </a:r>
            <a:endParaRPr lang="en-US" sz="3600"/>
          </a:p>
        </p:txBody>
      </p:sp>
      <p:pic>
        <p:nvPicPr>
          <p:cNvPr id="7170" name="Picture 2" descr="http://www.therightplanet.com/wp-content/uploads/2013/11/Lester-Maddox-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57" y="2670463"/>
            <a:ext cx="5067300" cy="390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2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End of WWII</a:t>
            </a:r>
            <a:endParaRPr lang="en-US" dirty="0"/>
          </a:p>
        </p:txBody>
      </p:sp>
      <p:sp>
        <p:nvSpPr>
          <p:cNvPr id="3" name="Content Placeholder 2"/>
          <p:cNvSpPr>
            <a:spLocks noGrp="1"/>
          </p:cNvSpPr>
          <p:nvPr>
            <p:ph idx="1"/>
          </p:nvPr>
        </p:nvSpPr>
        <p:spPr>
          <a:xfrm>
            <a:off x="114300" y="1822237"/>
            <a:ext cx="5143936" cy="4711913"/>
          </a:xfrm>
        </p:spPr>
        <p:txBody>
          <a:bodyPr>
            <a:normAutofit/>
          </a:bodyPr>
          <a:lstStyle/>
          <a:p>
            <a:r>
              <a:rPr lang="en-US" sz="3200" dirty="0" smtClean="0"/>
              <a:t>Following the end of WWII less people worked in agriculture due to the significant increase of industry during the war.</a:t>
            </a:r>
            <a:endParaRPr lang="en-US" sz="3200" dirty="0"/>
          </a:p>
        </p:txBody>
      </p:sp>
      <p:pic>
        <p:nvPicPr>
          <p:cNvPr id="1026" name="Picture 2" descr="http://www.dallasnews.com/incoming/20140314-eisenstaedt2_082595_2991699.jpg.ece/BINARY/w940/EISENSTAEDT2_082595_29916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539" y="672693"/>
            <a:ext cx="3944679" cy="56594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live-drab.com/images/vj_day_paper_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594" y="1322507"/>
            <a:ext cx="3006596" cy="450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93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19. Andrew Young</a:t>
            </a:r>
            <a:endParaRPr lang="en-US"/>
          </a:p>
        </p:txBody>
      </p:sp>
      <p:sp>
        <p:nvSpPr>
          <p:cNvPr id="3" name="Content Placeholder 2"/>
          <p:cNvSpPr>
            <a:spLocks noGrp="1"/>
          </p:cNvSpPr>
          <p:nvPr>
            <p:ph idx="1"/>
          </p:nvPr>
        </p:nvSpPr>
        <p:spPr>
          <a:xfrm>
            <a:off x="195258" y="2097596"/>
            <a:ext cx="7140724" cy="4521413"/>
          </a:xfrm>
        </p:spPr>
        <p:txBody>
          <a:bodyPr>
            <a:normAutofit/>
          </a:bodyPr>
          <a:lstStyle/>
          <a:p>
            <a:r>
              <a:rPr lang="en-US" sz="4400" smtClean="0"/>
              <a:t>Andrew Young established “citizenship schools” which taught nonviolent organizing strategies to potential black leaders.</a:t>
            </a:r>
            <a:endParaRPr lang="en-US" sz="4400"/>
          </a:p>
        </p:txBody>
      </p:sp>
      <p:pic>
        <p:nvPicPr>
          <p:cNvPr id="8194" name="Picture 2" descr="http://sar-cdn.com/sites/default/files/imagecache/superphoto/115939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0598" y="2066058"/>
            <a:ext cx="38100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4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 Jimmy Carter</a:t>
            </a:r>
            <a:endParaRPr lang="en-US" dirty="0"/>
          </a:p>
        </p:txBody>
      </p:sp>
      <p:sp>
        <p:nvSpPr>
          <p:cNvPr id="3" name="Content Placeholder 2"/>
          <p:cNvSpPr>
            <a:spLocks noGrp="1"/>
          </p:cNvSpPr>
          <p:nvPr>
            <p:ph idx="1"/>
          </p:nvPr>
        </p:nvSpPr>
        <p:spPr>
          <a:xfrm>
            <a:off x="5434444" y="2119745"/>
            <a:ext cx="6390411" cy="4468091"/>
          </a:xfrm>
        </p:spPr>
        <p:txBody>
          <a:bodyPr>
            <a:normAutofit/>
          </a:bodyPr>
          <a:lstStyle/>
          <a:p>
            <a:r>
              <a:rPr lang="en-US" sz="2800" dirty="0" smtClean="0"/>
              <a:t>Jimmy Carter, the 39</a:t>
            </a:r>
            <a:r>
              <a:rPr lang="en-US" sz="2800" baseline="30000" dirty="0" smtClean="0"/>
              <a:t>th</a:t>
            </a:r>
            <a:r>
              <a:rPr lang="en-US" sz="2800" dirty="0" smtClean="0"/>
              <a:t> president, helped establish better relations with China, started Habitat for Humanity, created the Department of Education, ratified the Panama Canal treaties, and helped with the Camp David Peace Accords.</a:t>
            </a:r>
            <a:endParaRPr lang="en-US" sz="2800" dirty="0"/>
          </a:p>
        </p:txBody>
      </p:sp>
      <p:pic>
        <p:nvPicPr>
          <p:cNvPr id="1026" name="Picture 2" descr="http://edenkeeper.org/wp-content/uploads/2014/04/Jimmy_Carter_April_19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75" y="2041973"/>
            <a:ext cx="4302025" cy="462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25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1996 Olympics</a:t>
            </a:r>
            <a:endParaRPr lang="en-US" dirty="0"/>
          </a:p>
        </p:txBody>
      </p:sp>
      <p:sp>
        <p:nvSpPr>
          <p:cNvPr id="3" name="Content Placeholder 2"/>
          <p:cNvSpPr>
            <a:spLocks noGrp="1"/>
          </p:cNvSpPr>
          <p:nvPr>
            <p:ph idx="1"/>
          </p:nvPr>
        </p:nvSpPr>
        <p:spPr>
          <a:xfrm>
            <a:off x="351121" y="2182091"/>
            <a:ext cx="6756261" cy="4343400"/>
          </a:xfrm>
        </p:spPr>
        <p:txBody>
          <a:bodyPr>
            <a:normAutofit/>
          </a:bodyPr>
          <a:lstStyle/>
          <a:p>
            <a:r>
              <a:rPr lang="en-US" sz="3600" dirty="0" smtClean="0"/>
              <a:t>The 1996 Olympics brought millions of dollars and international recognition to the city of Atlanta. There was also a bomb set off at Centennial Park killing one person.</a:t>
            </a:r>
            <a:endParaRPr lang="en-US" sz="3600" dirty="0"/>
          </a:p>
        </p:txBody>
      </p:sp>
      <p:pic>
        <p:nvPicPr>
          <p:cNvPr id="2050" name="Picture 2" descr="http://www.findingdulcinea.com/docroot/dulcinea/fd_images/news/on-this-day/July-August-08/On-this-Day--Bomb-Explodes-in-Atlanta-s-Olympic-Park/news/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383" y="2327565"/>
            <a:ext cx="4790208" cy="407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5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Atlanta in 2016</a:t>
            </a:r>
            <a:endParaRPr lang="en-US" dirty="0"/>
          </a:p>
        </p:txBody>
      </p:sp>
      <p:sp>
        <p:nvSpPr>
          <p:cNvPr id="3" name="Content Placeholder 2"/>
          <p:cNvSpPr>
            <a:spLocks noGrp="1"/>
          </p:cNvSpPr>
          <p:nvPr>
            <p:ph idx="1"/>
          </p:nvPr>
        </p:nvSpPr>
        <p:spPr>
          <a:xfrm>
            <a:off x="1299098" y="4816632"/>
            <a:ext cx="10554574" cy="2296550"/>
          </a:xfrm>
        </p:spPr>
        <p:txBody>
          <a:bodyPr>
            <a:normAutofit/>
          </a:bodyPr>
          <a:lstStyle/>
          <a:p>
            <a:r>
              <a:rPr lang="en-US" sz="2800" dirty="0" smtClean="0"/>
              <a:t>In 2016, the city of Atlanta remains the financial, communication, and transportation center for the Southeastern United States.</a:t>
            </a:r>
            <a:endParaRPr lang="en-US" sz="2800" dirty="0"/>
          </a:p>
        </p:txBody>
      </p:sp>
      <p:pic>
        <p:nvPicPr>
          <p:cNvPr id="2050" name="Picture 2" descr="http://usa.sae.edu/assets/Campuses/Atlanta/2015/Atlanta_city_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15" y="1656021"/>
            <a:ext cx="1077078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William Hartsfield</a:t>
            </a:r>
            <a:endParaRPr lang="en-US" dirty="0"/>
          </a:p>
        </p:txBody>
      </p:sp>
      <p:sp>
        <p:nvSpPr>
          <p:cNvPr id="3" name="Content Placeholder 2"/>
          <p:cNvSpPr>
            <a:spLocks noGrp="1"/>
          </p:cNvSpPr>
          <p:nvPr>
            <p:ph idx="1"/>
          </p:nvPr>
        </p:nvSpPr>
        <p:spPr>
          <a:xfrm>
            <a:off x="6847366" y="2222287"/>
            <a:ext cx="4525919" cy="3636511"/>
          </a:xfrm>
        </p:spPr>
        <p:txBody>
          <a:bodyPr>
            <a:normAutofit/>
          </a:bodyPr>
          <a:lstStyle/>
          <a:p>
            <a:r>
              <a:rPr lang="en-US" sz="2800" dirty="0" smtClean="0"/>
              <a:t>Six term Atlanta mayor, William Hartsfield, is most remembered for his work with aviation. The airport is named after him.</a:t>
            </a:r>
            <a:endParaRPr lang="en-US" sz="2800" dirty="0"/>
          </a:p>
        </p:txBody>
      </p:sp>
      <p:pic>
        <p:nvPicPr>
          <p:cNvPr id="3074" name="Picture 2" descr="http://www.traveltheworldfans.com/wp-content/uploads/2015/12/Hartsfield-Jackson-Atlanta-International-Air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84" y="2388818"/>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20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Ivan Allen Jr.</a:t>
            </a:r>
            <a:endParaRPr lang="en-US" dirty="0"/>
          </a:p>
        </p:txBody>
      </p:sp>
      <p:sp>
        <p:nvSpPr>
          <p:cNvPr id="3" name="Content Placeholder 2"/>
          <p:cNvSpPr>
            <a:spLocks noGrp="1"/>
          </p:cNvSpPr>
          <p:nvPr>
            <p:ph idx="1"/>
          </p:nvPr>
        </p:nvSpPr>
        <p:spPr>
          <a:xfrm>
            <a:off x="552893" y="1417638"/>
            <a:ext cx="6390167" cy="5004427"/>
          </a:xfrm>
        </p:spPr>
        <p:txBody>
          <a:bodyPr>
            <a:normAutofit/>
          </a:bodyPr>
          <a:lstStyle/>
          <a:p>
            <a:r>
              <a:rPr lang="en-US" sz="2800" dirty="0" smtClean="0"/>
              <a:t>Atlanta mayor Ivan Allen Jr. accomplished the following while in office:</a:t>
            </a:r>
          </a:p>
          <a:p>
            <a:pPr marL="800100" lvl="1" indent="-342900">
              <a:buFont typeface="+mj-lt"/>
              <a:buAutoNum type="arabicPeriod"/>
            </a:pPr>
            <a:r>
              <a:rPr lang="en-US" sz="2400" dirty="0" smtClean="0"/>
              <a:t>Integrated city government and fire departments </a:t>
            </a:r>
          </a:p>
          <a:p>
            <a:pPr marL="800100" lvl="1" indent="-342900">
              <a:buFont typeface="+mj-lt"/>
              <a:buAutoNum type="arabicPeriod"/>
            </a:pPr>
            <a:r>
              <a:rPr lang="en-US" sz="2400" dirty="0" smtClean="0"/>
              <a:t>Removed “colored” and “white” signs in City Hall</a:t>
            </a:r>
          </a:p>
          <a:p>
            <a:pPr marL="800100" lvl="1" indent="-342900">
              <a:buFont typeface="+mj-lt"/>
              <a:buAutoNum type="arabicPeriod"/>
            </a:pPr>
            <a:r>
              <a:rPr lang="en-US" sz="2400" dirty="0" smtClean="0"/>
              <a:t>Brought professional sports to Atlanta</a:t>
            </a:r>
            <a:endParaRPr lang="en-US" sz="2400" dirty="0"/>
          </a:p>
        </p:txBody>
      </p:sp>
      <p:pic>
        <p:nvPicPr>
          <p:cNvPr id="4098" name="Picture 2" descr="http://ivanallenprize.gatech.edu/sites/default/files/images/ivan-allen-jr-w-2-fingers-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238" y="1598392"/>
            <a:ext cx="4126391" cy="436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39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Ellis </a:t>
            </a:r>
            <a:r>
              <a:rPr lang="en-US" dirty="0" err="1" smtClean="0"/>
              <a:t>Arnall</a:t>
            </a:r>
            <a:endParaRPr lang="en-US" dirty="0"/>
          </a:p>
        </p:txBody>
      </p:sp>
      <p:sp>
        <p:nvSpPr>
          <p:cNvPr id="3" name="Content Placeholder 2"/>
          <p:cNvSpPr>
            <a:spLocks noGrp="1"/>
          </p:cNvSpPr>
          <p:nvPr>
            <p:ph idx="1"/>
          </p:nvPr>
        </p:nvSpPr>
        <p:spPr>
          <a:xfrm>
            <a:off x="4306186" y="1628442"/>
            <a:ext cx="7449871" cy="4708563"/>
          </a:xfrm>
        </p:spPr>
        <p:txBody>
          <a:bodyPr>
            <a:normAutofit/>
          </a:bodyPr>
          <a:lstStyle/>
          <a:p>
            <a:r>
              <a:rPr lang="en-US" sz="2800" dirty="0" smtClean="0"/>
              <a:t>During Governor Ellis </a:t>
            </a:r>
            <a:r>
              <a:rPr lang="en-US" sz="2800" dirty="0" err="1" smtClean="0"/>
              <a:t>Arnall’s</a:t>
            </a:r>
            <a:r>
              <a:rPr lang="en-US" sz="2800" dirty="0" smtClean="0"/>
              <a:t> four year term, he was able to accomplish the following:</a:t>
            </a:r>
          </a:p>
          <a:p>
            <a:pPr marL="800100" lvl="1" indent="-342900">
              <a:buFont typeface="+mj-lt"/>
              <a:buAutoNum type="arabicPeriod"/>
            </a:pPr>
            <a:r>
              <a:rPr lang="en-US" sz="2400" dirty="0" smtClean="0"/>
              <a:t>Abolished the poll tax</a:t>
            </a:r>
          </a:p>
          <a:p>
            <a:pPr marL="800100" lvl="1" indent="-342900">
              <a:buFont typeface="+mj-lt"/>
              <a:buAutoNum type="arabicPeriod"/>
            </a:pPr>
            <a:r>
              <a:rPr lang="en-US" sz="2400" dirty="0" smtClean="0"/>
              <a:t>Corrected the educational problems of Eugene Talmadge’s term</a:t>
            </a:r>
          </a:p>
          <a:p>
            <a:pPr marL="800100" lvl="1" indent="-342900">
              <a:buFont typeface="+mj-lt"/>
              <a:buAutoNum type="arabicPeriod"/>
            </a:pPr>
            <a:r>
              <a:rPr lang="en-US" sz="2400" dirty="0" smtClean="0"/>
              <a:t>Granted 18 year olds the right to vote</a:t>
            </a:r>
          </a:p>
          <a:p>
            <a:pPr marL="800100" lvl="1" indent="-342900">
              <a:buFont typeface="+mj-lt"/>
              <a:buAutoNum type="arabicPeriod"/>
            </a:pPr>
            <a:r>
              <a:rPr lang="en-US" sz="2400" dirty="0" smtClean="0"/>
              <a:t>Established a new state constitution in 1945</a:t>
            </a:r>
          </a:p>
        </p:txBody>
      </p:sp>
      <p:pic>
        <p:nvPicPr>
          <p:cNvPr id="5122" name="Picture 2" descr="https://encrypted-tbn3.gstatic.com/images?q=tbn:ANd9GcSNa0nEt74BPLBtEu-QauVT4meZw-In1yNFFFsjiiWpHb1AfuaY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5" y="1628442"/>
            <a:ext cx="3852899" cy="491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43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Benjamin Mays</a:t>
            </a:r>
            <a:endParaRPr lang="en-US" dirty="0"/>
          </a:p>
        </p:txBody>
      </p:sp>
      <p:sp>
        <p:nvSpPr>
          <p:cNvPr id="3" name="Content Placeholder 2"/>
          <p:cNvSpPr>
            <a:spLocks noGrp="1"/>
          </p:cNvSpPr>
          <p:nvPr>
            <p:ph idx="1"/>
          </p:nvPr>
        </p:nvSpPr>
        <p:spPr>
          <a:xfrm>
            <a:off x="446567" y="2222287"/>
            <a:ext cx="6634717" cy="4199778"/>
          </a:xfrm>
        </p:spPr>
        <p:txBody>
          <a:bodyPr>
            <a:normAutofit/>
          </a:bodyPr>
          <a:lstStyle/>
          <a:p>
            <a:r>
              <a:rPr lang="en-US" sz="4000" dirty="0" smtClean="0"/>
              <a:t>Benjamin Mays was a college professor and served as a mentor to Martin Luther King Jr.</a:t>
            </a:r>
            <a:endParaRPr lang="en-US" sz="4000" dirty="0"/>
          </a:p>
        </p:txBody>
      </p:sp>
      <p:pic>
        <p:nvPicPr>
          <p:cNvPr id="6146" name="Picture 2" descr="http://www.mayshousemuseum.org/Picture%2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971" y="286110"/>
            <a:ext cx="4240619" cy="626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1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White Primary System</a:t>
            </a:r>
            <a:endParaRPr lang="en-US" dirty="0"/>
          </a:p>
        </p:txBody>
      </p:sp>
      <p:sp>
        <p:nvSpPr>
          <p:cNvPr id="3" name="Content Placeholder 2"/>
          <p:cNvSpPr>
            <a:spLocks noGrp="1"/>
          </p:cNvSpPr>
          <p:nvPr>
            <p:ph idx="1"/>
          </p:nvPr>
        </p:nvSpPr>
        <p:spPr/>
        <p:txBody>
          <a:bodyPr>
            <a:normAutofit/>
          </a:bodyPr>
          <a:lstStyle/>
          <a:p>
            <a:r>
              <a:rPr lang="en-US" sz="3600" dirty="0" smtClean="0"/>
              <a:t>Under the white primary system, only whites were allowed to vote in primary elections. In 1946, the white primaries were ruled unconstitutional.</a:t>
            </a:r>
            <a:endParaRPr lang="en-US" sz="3600" dirty="0"/>
          </a:p>
        </p:txBody>
      </p:sp>
    </p:spTree>
    <p:extLst>
      <p:ext uri="{BB962C8B-B14F-4D97-AF65-F5344CB8AC3E}">
        <p14:creationId xmlns:p14="http://schemas.microsoft.com/office/powerpoint/2010/main" val="29186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1946 Governor’s Race</a:t>
            </a:r>
            <a:endParaRPr lang="en-US" dirty="0"/>
          </a:p>
        </p:txBody>
      </p:sp>
      <p:sp>
        <p:nvSpPr>
          <p:cNvPr id="3" name="Content Placeholder 2"/>
          <p:cNvSpPr>
            <a:spLocks noGrp="1"/>
          </p:cNvSpPr>
          <p:nvPr>
            <p:ph idx="1"/>
          </p:nvPr>
        </p:nvSpPr>
        <p:spPr>
          <a:xfrm>
            <a:off x="276447" y="2222287"/>
            <a:ext cx="11685181" cy="4189146"/>
          </a:xfrm>
        </p:spPr>
        <p:txBody>
          <a:bodyPr>
            <a:noAutofit/>
          </a:bodyPr>
          <a:lstStyle/>
          <a:p>
            <a:r>
              <a:rPr lang="en-US" sz="3600" dirty="0" smtClean="0"/>
              <a:t>The 1946 Governor’s race saw 3 different individuals trying to run for governor. Ellis </a:t>
            </a:r>
            <a:r>
              <a:rPr lang="en-US" sz="3600" dirty="0" err="1" smtClean="0"/>
              <a:t>Arnall</a:t>
            </a:r>
            <a:r>
              <a:rPr lang="en-US" sz="3600" dirty="0" smtClean="0"/>
              <a:t>, Melvin Thompson, and Herman Talmadge all thought that they should be Georgia’s governor. In the end, Herman Talmadge was elected governor replacing his deceased dad.</a:t>
            </a:r>
            <a:endParaRPr lang="en-US" sz="3600" dirty="0"/>
          </a:p>
        </p:txBody>
      </p:sp>
    </p:spTree>
    <p:extLst>
      <p:ext uri="{BB962C8B-B14F-4D97-AF65-F5344CB8AC3E}">
        <p14:creationId xmlns:p14="http://schemas.microsoft.com/office/powerpoint/2010/main" val="1149347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2866</TotalTime>
  <Words>742</Words>
  <Application>Microsoft Office PowerPoint</Application>
  <PresentationFormat>Widescreen</PresentationFormat>
  <Paragraphs>52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Century Gothic</vt:lpstr>
      <vt:lpstr>Wingdings 2</vt:lpstr>
      <vt:lpstr>Quotable</vt:lpstr>
      <vt:lpstr>Modern Georgia</vt:lpstr>
      <vt:lpstr>1. End of WWII</vt:lpstr>
      <vt:lpstr>2. Atlanta in 2016</vt:lpstr>
      <vt:lpstr>3. William Hartsfield</vt:lpstr>
      <vt:lpstr>4. Ivan Allen Jr.</vt:lpstr>
      <vt:lpstr>5. Ellis Arnall</vt:lpstr>
      <vt:lpstr>6. Benjamin Mays</vt:lpstr>
      <vt:lpstr>7. White Primary System</vt:lpstr>
      <vt:lpstr>8. 1946 Governor’s Race</vt:lpstr>
      <vt:lpstr>9. Brown vs. Board of Education</vt:lpstr>
      <vt:lpstr>10. Martin Luther King Jr.</vt:lpstr>
      <vt:lpstr>11. 1956 Georgia State Flag</vt:lpstr>
      <vt:lpstr>12. Student Non-Violent Coordinating Committee (SNICK)</vt:lpstr>
      <vt:lpstr>13. Sibley Commission</vt:lpstr>
      <vt:lpstr>14. Charlayne Hunter</vt:lpstr>
      <vt:lpstr>15. Albany Movement</vt:lpstr>
      <vt:lpstr>16. March on Washington</vt:lpstr>
      <vt:lpstr>17. Maynard Jackson</vt:lpstr>
      <vt:lpstr>18. Lester Maddox</vt:lpstr>
      <vt:lpstr>19. Andrew Young</vt:lpstr>
      <vt:lpstr>20. Jimmy Carter</vt:lpstr>
      <vt:lpstr>21. 1996 Olympics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Georgia</dc:title>
  <dc:creator>Ernest Rockwell</dc:creator>
  <cp:lastModifiedBy>user</cp:lastModifiedBy>
  <cp:revision>15</cp:revision>
  <dcterms:created xsi:type="dcterms:W3CDTF">2016-02-04T01:10:21Z</dcterms:created>
  <dcterms:modified xsi:type="dcterms:W3CDTF">2016-02-09T03:34:49Z</dcterms:modified>
</cp:coreProperties>
</file>