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17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B09BEAB-A35A-4221-9E91-6505A816DA2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41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D5A5C-7F19-4971-8B4E-7FE508B03CE8}"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BEAB-A35A-4221-9E91-6505A816DA2B}" type="slidenum">
              <a:rPr lang="en-US" smtClean="0"/>
              <a:t>‹#›</a:t>
            </a:fld>
            <a:endParaRPr lang="en-US"/>
          </a:p>
        </p:txBody>
      </p:sp>
    </p:spTree>
    <p:extLst>
      <p:ext uri="{BB962C8B-B14F-4D97-AF65-F5344CB8AC3E}">
        <p14:creationId xmlns:p14="http://schemas.microsoft.com/office/powerpoint/2010/main" val="37825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17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33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spTree>
    <p:extLst>
      <p:ext uri="{BB962C8B-B14F-4D97-AF65-F5344CB8AC3E}">
        <p14:creationId xmlns:p14="http://schemas.microsoft.com/office/powerpoint/2010/main" val="1566452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58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627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626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spTree>
    <p:extLst>
      <p:ext uri="{BB962C8B-B14F-4D97-AF65-F5344CB8AC3E}">
        <p14:creationId xmlns:p14="http://schemas.microsoft.com/office/powerpoint/2010/main" val="210384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D5A5C-7F19-4971-8B4E-7FE508B03CE8}"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BEAB-A35A-4221-9E91-6505A816DA2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5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3D5A5C-7F19-4971-8B4E-7FE508B03CE8}"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BEAB-A35A-4221-9E91-6505A816DA2B}" type="slidenum">
              <a:rPr lang="en-US" smtClean="0"/>
              <a:t>‹#›</a:t>
            </a:fld>
            <a:endParaRPr lang="en-US"/>
          </a:p>
        </p:txBody>
      </p:sp>
    </p:spTree>
    <p:extLst>
      <p:ext uri="{BB962C8B-B14F-4D97-AF65-F5344CB8AC3E}">
        <p14:creationId xmlns:p14="http://schemas.microsoft.com/office/powerpoint/2010/main" val="287995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3D5A5C-7F19-4971-8B4E-7FE508B03CE8}"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9BEAB-A35A-4221-9E91-6505A816DA2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25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3D5A5C-7F19-4971-8B4E-7FE508B03CE8}"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9BEAB-A35A-4221-9E91-6505A816DA2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87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D5A5C-7F19-4971-8B4E-7FE508B03CE8}"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9BEAB-A35A-4221-9E91-6505A816DA2B}" type="slidenum">
              <a:rPr lang="en-US" smtClean="0"/>
              <a:t>‹#›</a:t>
            </a:fld>
            <a:endParaRPr lang="en-US"/>
          </a:p>
        </p:txBody>
      </p:sp>
    </p:spTree>
    <p:extLst>
      <p:ext uri="{BB962C8B-B14F-4D97-AF65-F5344CB8AC3E}">
        <p14:creationId xmlns:p14="http://schemas.microsoft.com/office/powerpoint/2010/main" val="390957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D5A5C-7F19-4971-8B4E-7FE508B03CE8}"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BEAB-A35A-4221-9E91-6505A816DA2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36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D5A5C-7F19-4971-8B4E-7FE508B03CE8}"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BEAB-A35A-4221-9E91-6505A816DA2B}" type="slidenum">
              <a:rPr lang="en-US" smtClean="0"/>
              <a:t>‹#›</a:t>
            </a:fld>
            <a:endParaRPr lang="en-US"/>
          </a:p>
        </p:txBody>
      </p:sp>
    </p:spTree>
    <p:extLst>
      <p:ext uri="{BB962C8B-B14F-4D97-AF65-F5344CB8AC3E}">
        <p14:creationId xmlns:p14="http://schemas.microsoft.com/office/powerpoint/2010/main" val="376838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3D5A5C-7F19-4971-8B4E-7FE508B03CE8}" type="datetimeFigureOut">
              <a:rPr lang="en-US" smtClean="0"/>
              <a:t>11/5/2015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09BEAB-A35A-4221-9E91-6505A816DA2B}" type="slidenum">
              <a:rPr lang="en-US" smtClean="0"/>
              <a:t>‹#›</a:t>
            </a:fld>
            <a:endParaRPr lang="en-US"/>
          </a:p>
        </p:txBody>
      </p:sp>
    </p:spTree>
    <p:extLst>
      <p:ext uri="{BB962C8B-B14F-4D97-AF65-F5344CB8AC3E}">
        <p14:creationId xmlns:p14="http://schemas.microsoft.com/office/powerpoint/2010/main" val="4213213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8349" y="1871131"/>
            <a:ext cx="7276563" cy="1515533"/>
          </a:xfrm>
        </p:spPr>
        <p:txBody>
          <a:bodyPr/>
          <a:lstStyle/>
          <a:p>
            <a:endParaRPr lang="en-US" dirty="0"/>
          </a:p>
        </p:txBody>
      </p:sp>
      <p:sp>
        <p:nvSpPr>
          <p:cNvPr id="3" name="Subtitle 2"/>
          <p:cNvSpPr>
            <a:spLocks noGrp="1"/>
          </p:cNvSpPr>
          <p:nvPr>
            <p:ph type="subTitle" idx="1"/>
          </p:nvPr>
        </p:nvSpPr>
        <p:spPr>
          <a:xfrm>
            <a:off x="2266682" y="3065172"/>
            <a:ext cx="7559897" cy="1913227"/>
          </a:xfrm>
        </p:spPr>
        <p:txBody>
          <a:bodyPr>
            <a:normAutofit/>
          </a:bodyPr>
          <a:lstStyle/>
          <a:p>
            <a:r>
              <a:rPr lang="en-US" sz="4800" b="1" dirty="0" smtClean="0"/>
              <a:t>Antebellum Era &amp; Civil War</a:t>
            </a:r>
            <a:endParaRPr lang="en-US" sz="4800" b="1" dirty="0"/>
          </a:p>
        </p:txBody>
      </p:sp>
    </p:spTree>
    <p:extLst>
      <p:ext uri="{BB962C8B-B14F-4D97-AF65-F5344CB8AC3E}">
        <p14:creationId xmlns:p14="http://schemas.microsoft.com/office/powerpoint/2010/main" val="68669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Election of 1860</a:t>
            </a:r>
          </a:p>
        </p:txBody>
      </p:sp>
      <p:sp>
        <p:nvSpPr>
          <p:cNvPr id="3" name="Content Placeholder 2"/>
          <p:cNvSpPr>
            <a:spLocks noGrp="1"/>
          </p:cNvSpPr>
          <p:nvPr>
            <p:ph idx="1"/>
          </p:nvPr>
        </p:nvSpPr>
        <p:spPr/>
        <p:txBody>
          <a:bodyPr>
            <a:normAutofit/>
          </a:bodyPr>
          <a:lstStyle/>
          <a:p>
            <a:pPr marL="0" indent="0">
              <a:buNone/>
            </a:pPr>
            <a:r>
              <a:rPr lang="en-US" sz="3900" dirty="0" smtClean="0"/>
              <a:t>Republican </a:t>
            </a:r>
            <a:r>
              <a:rPr lang="en-US" sz="3900" dirty="0"/>
              <a:t>Party had formed after the Dred Scott case.  It took an anti-slavery position.  Abraham Lincoln, the Republican candidate, won the election of 1860 and became the American President.</a:t>
            </a:r>
          </a:p>
        </p:txBody>
      </p:sp>
    </p:spTree>
    <p:extLst>
      <p:ext uri="{BB962C8B-B14F-4D97-AF65-F5344CB8AC3E}">
        <p14:creationId xmlns:p14="http://schemas.microsoft.com/office/powerpoint/2010/main" val="2319114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Secession</a:t>
            </a:r>
          </a:p>
        </p:txBody>
      </p:sp>
      <p:sp>
        <p:nvSpPr>
          <p:cNvPr id="3" name="Content Placeholder 2"/>
          <p:cNvSpPr>
            <a:spLocks noGrp="1"/>
          </p:cNvSpPr>
          <p:nvPr>
            <p:ph idx="1"/>
          </p:nvPr>
        </p:nvSpPr>
        <p:spPr/>
        <p:txBody>
          <a:bodyPr>
            <a:noAutofit/>
          </a:bodyPr>
          <a:lstStyle/>
          <a:p>
            <a:pPr marL="0" indent="0">
              <a:buNone/>
            </a:pPr>
            <a:r>
              <a:rPr lang="en-US" sz="3600" dirty="0" smtClean="0"/>
              <a:t>Alexander </a:t>
            </a:r>
            <a:r>
              <a:rPr lang="en-US" sz="3600" dirty="0"/>
              <a:t>Stephens, one of GA’s representatives in Congress, called for the south to remain loyal to the Union and voted against secession.  Following many debates over what Georgia should do, Georgia decided to secede from the Union on January 21, 1861.</a:t>
            </a:r>
          </a:p>
        </p:txBody>
      </p:sp>
    </p:spTree>
    <p:extLst>
      <p:ext uri="{BB962C8B-B14F-4D97-AF65-F5344CB8AC3E}">
        <p14:creationId xmlns:p14="http://schemas.microsoft.com/office/powerpoint/2010/main" val="3208017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Antietam</a:t>
            </a:r>
          </a:p>
        </p:txBody>
      </p:sp>
      <p:sp>
        <p:nvSpPr>
          <p:cNvPr id="3" name="Content Placeholder 2"/>
          <p:cNvSpPr>
            <a:spLocks noGrp="1"/>
          </p:cNvSpPr>
          <p:nvPr>
            <p:ph idx="1"/>
          </p:nvPr>
        </p:nvSpPr>
        <p:spPr/>
        <p:txBody>
          <a:bodyPr>
            <a:noAutofit/>
          </a:bodyPr>
          <a:lstStyle/>
          <a:p>
            <a:pPr marL="0" indent="0">
              <a:buNone/>
            </a:pPr>
            <a:r>
              <a:rPr lang="en-US" sz="3600" dirty="0" smtClean="0"/>
              <a:t>Sept</a:t>
            </a:r>
            <a:r>
              <a:rPr lang="en-US" sz="3600" dirty="0"/>
              <a:t>. 17, 1862.  Bloodiest single day of the Civil War.  Union Army defeated the Confederate Army (under the leadership of Robert E. Lee).  About 2,000 Northerners and 2,700 Southerners were killed and 19,000 people were wounded.  Led to the Emancipation Proclamation.</a:t>
            </a:r>
          </a:p>
        </p:txBody>
      </p:sp>
    </p:spTree>
    <p:extLst>
      <p:ext uri="{BB962C8B-B14F-4D97-AF65-F5344CB8AC3E}">
        <p14:creationId xmlns:p14="http://schemas.microsoft.com/office/powerpoint/2010/main" val="1406134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Emancipation Proclamation</a:t>
            </a:r>
          </a:p>
        </p:txBody>
      </p:sp>
      <p:sp>
        <p:nvSpPr>
          <p:cNvPr id="3" name="Content Placeholder 2"/>
          <p:cNvSpPr>
            <a:spLocks noGrp="1"/>
          </p:cNvSpPr>
          <p:nvPr>
            <p:ph idx="1"/>
          </p:nvPr>
        </p:nvSpPr>
        <p:spPr/>
        <p:txBody>
          <a:bodyPr>
            <a:normAutofit/>
          </a:bodyPr>
          <a:lstStyle/>
          <a:p>
            <a:pPr marL="0" indent="0">
              <a:buNone/>
            </a:pPr>
            <a:r>
              <a:rPr lang="en-US" sz="4000" dirty="0" smtClean="0"/>
              <a:t>Issued </a:t>
            </a:r>
            <a:r>
              <a:rPr lang="en-US" sz="4000" dirty="0"/>
              <a:t>by Abraham Lincoln.  Stated that all slaves in any states in rebellion against the Union would become free on January 1, 1863.</a:t>
            </a:r>
          </a:p>
        </p:txBody>
      </p:sp>
    </p:spTree>
    <p:extLst>
      <p:ext uri="{BB962C8B-B14F-4D97-AF65-F5344CB8AC3E}">
        <p14:creationId xmlns:p14="http://schemas.microsoft.com/office/powerpoint/2010/main" val="2578026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Gettysburg</a:t>
            </a:r>
          </a:p>
        </p:txBody>
      </p:sp>
      <p:sp>
        <p:nvSpPr>
          <p:cNvPr id="3" name="Content Placeholder 2"/>
          <p:cNvSpPr>
            <a:spLocks noGrp="1"/>
          </p:cNvSpPr>
          <p:nvPr>
            <p:ph idx="1"/>
          </p:nvPr>
        </p:nvSpPr>
        <p:spPr/>
        <p:txBody>
          <a:bodyPr>
            <a:normAutofit/>
          </a:bodyPr>
          <a:lstStyle/>
          <a:p>
            <a:pPr marL="0" indent="0">
              <a:buNone/>
            </a:pPr>
            <a:r>
              <a:rPr lang="en-US" sz="4000" dirty="0" smtClean="0"/>
              <a:t>July </a:t>
            </a:r>
            <a:r>
              <a:rPr lang="en-US" sz="4000" dirty="0"/>
              <a:t>1 to July 3, 1863.  Union Army defeats the Confederates.  Union suffers 23,000 Causalities (dead and wounded soldiers).  Confederacy suffers </a:t>
            </a:r>
            <a:r>
              <a:rPr lang="en-US" sz="4000" dirty="0" smtClean="0"/>
              <a:t>28,000casualities.</a:t>
            </a:r>
            <a:endParaRPr lang="en-US" sz="4000" dirty="0"/>
          </a:p>
        </p:txBody>
      </p:sp>
    </p:spTree>
    <p:extLst>
      <p:ext uri="{BB962C8B-B14F-4D97-AF65-F5344CB8AC3E}">
        <p14:creationId xmlns:p14="http://schemas.microsoft.com/office/powerpoint/2010/main" val="2006558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Chickamauga</a:t>
            </a:r>
          </a:p>
        </p:txBody>
      </p:sp>
      <p:sp>
        <p:nvSpPr>
          <p:cNvPr id="3" name="Content Placeholder 2"/>
          <p:cNvSpPr>
            <a:spLocks noGrp="1"/>
          </p:cNvSpPr>
          <p:nvPr>
            <p:ph idx="1"/>
          </p:nvPr>
        </p:nvSpPr>
        <p:spPr/>
        <p:txBody>
          <a:bodyPr>
            <a:normAutofit/>
          </a:bodyPr>
          <a:lstStyle/>
          <a:p>
            <a:pPr marL="0" indent="0">
              <a:buNone/>
            </a:pPr>
            <a:r>
              <a:rPr lang="en-US" sz="4000" dirty="0" smtClean="0"/>
              <a:t>September 1863. Union troops were driven back to Chattanooga; Confederates did not follow-up on their victory.  Union reinforcements later recaptured Chattanooga.</a:t>
            </a:r>
            <a:endParaRPr lang="en-US" sz="4000" dirty="0"/>
          </a:p>
        </p:txBody>
      </p:sp>
    </p:spTree>
    <p:extLst>
      <p:ext uri="{BB962C8B-B14F-4D97-AF65-F5344CB8AC3E}">
        <p14:creationId xmlns:p14="http://schemas.microsoft.com/office/powerpoint/2010/main" val="3632531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Union Blockade of GA’s Coast</a:t>
            </a:r>
          </a:p>
        </p:txBody>
      </p:sp>
      <p:sp>
        <p:nvSpPr>
          <p:cNvPr id="3" name="Content Placeholder 2"/>
          <p:cNvSpPr>
            <a:spLocks noGrp="1"/>
          </p:cNvSpPr>
          <p:nvPr>
            <p:ph idx="1"/>
          </p:nvPr>
        </p:nvSpPr>
        <p:spPr/>
        <p:txBody>
          <a:bodyPr>
            <a:normAutofit/>
          </a:bodyPr>
          <a:lstStyle/>
          <a:p>
            <a:pPr marL="0" indent="0">
              <a:buNone/>
            </a:pPr>
            <a:r>
              <a:rPr lang="en-US" sz="4000" dirty="0" smtClean="0"/>
              <a:t>The </a:t>
            </a:r>
            <a:r>
              <a:rPr lang="en-US" sz="4000" dirty="0"/>
              <a:t>Union used naval ships to prevent the south from continuing to trade materials (such as cotton) with the British.  Kept the south from having the materials necessary to continue to fight.</a:t>
            </a:r>
          </a:p>
        </p:txBody>
      </p:sp>
    </p:spTree>
    <p:extLst>
      <p:ext uri="{BB962C8B-B14F-4D97-AF65-F5344CB8AC3E}">
        <p14:creationId xmlns:p14="http://schemas.microsoft.com/office/powerpoint/2010/main" val="1352914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Atlanta Campaign</a:t>
            </a:r>
          </a:p>
        </p:txBody>
      </p:sp>
      <p:sp>
        <p:nvSpPr>
          <p:cNvPr id="3" name="Content Placeholder 2"/>
          <p:cNvSpPr>
            <a:spLocks noGrp="1"/>
          </p:cNvSpPr>
          <p:nvPr>
            <p:ph idx="1"/>
          </p:nvPr>
        </p:nvSpPr>
        <p:spPr/>
        <p:txBody>
          <a:bodyPr>
            <a:normAutofit/>
          </a:bodyPr>
          <a:lstStyle/>
          <a:p>
            <a:pPr marL="0" indent="0">
              <a:buNone/>
            </a:pPr>
            <a:r>
              <a:rPr lang="en-US" sz="4000" dirty="0" smtClean="0"/>
              <a:t>William </a:t>
            </a:r>
            <a:r>
              <a:rPr lang="en-US" sz="4000" dirty="0"/>
              <a:t>Tecumseh Sherman forced the confederate soldiers and citizens of Atlanta to retreat out of the city.  His soldiers then proceeded to burn 90% of Atlanta. </a:t>
            </a:r>
          </a:p>
        </p:txBody>
      </p:sp>
    </p:spTree>
    <p:extLst>
      <p:ext uri="{BB962C8B-B14F-4D97-AF65-F5344CB8AC3E}">
        <p14:creationId xmlns:p14="http://schemas.microsoft.com/office/powerpoint/2010/main" val="247443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March to the Sea</a:t>
            </a:r>
          </a:p>
        </p:txBody>
      </p:sp>
      <p:sp>
        <p:nvSpPr>
          <p:cNvPr id="3" name="Content Placeholder 2"/>
          <p:cNvSpPr>
            <a:spLocks noGrp="1"/>
          </p:cNvSpPr>
          <p:nvPr>
            <p:ph idx="1"/>
          </p:nvPr>
        </p:nvSpPr>
        <p:spPr/>
        <p:txBody>
          <a:bodyPr>
            <a:noAutofit/>
          </a:bodyPr>
          <a:lstStyle/>
          <a:p>
            <a:pPr marL="0" indent="0">
              <a:buNone/>
            </a:pPr>
            <a:r>
              <a:rPr lang="en-US" sz="3800" dirty="0" smtClean="0"/>
              <a:t>Part </a:t>
            </a:r>
            <a:r>
              <a:rPr lang="en-US" sz="3800" dirty="0"/>
              <a:t>of the Lay Waste Strategy - Sherman’s Union army destroys everything in its path, 300 miles from Atlanta to Savannah. A sixty mile-wide area is burned, destroyed, and ruined during a two-month period.  Captured Savannah in 1864.</a:t>
            </a:r>
          </a:p>
        </p:txBody>
      </p:sp>
    </p:spTree>
    <p:extLst>
      <p:ext uri="{BB962C8B-B14F-4D97-AF65-F5344CB8AC3E}">
        <p14:creationId xmlns:p14="http://schemas.microsoft.com/office/powerpoint/2010/main" val="517918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Andersonville Prison</a:t>
            </a:r>
            <a:endParaRPr lang="en-US" b="1" dirty="0"/>
          </a:p>
        </p:txBody>
      </p:sp>
      <p:sp>
        <p:nvSpPr>
          <p:cNvPr id="3" name="Content Placeholder 2"/>
          <p:cNvSpPr>
            <a:spLocks noGrp="1"/>
          </p:cNvSpPr>
          <p:nvPr>
            <p:ph idx="1"/>
          </p:nvPr>
        </p:nvSpPr>
        <p:spPr/>
        <p:txBody>
          <a:bodyPr>
            <a:normAutofit/>
          </a:bodyPr>
          <a:lstStyle/>
          <a:p>
            <a:pPr marL="0" indent="0">
              <a:buNone/>
            </a:pPr>
            <a:r>
              <a:rPr lang="en-US" sz="4000" dirty="0"/>
              <a:t>Andersonville Prison, in southwest Georgia, was overcrowded, and offered poor food, contaminated water, and poor sanitation; 13,700 Union soldiers are buried there.</a:t>
            </a:r>
          </a:p>
        </p:txBody>
      </p:sp>
    </p:spTree>
    <p:extLst>
      <p:ext uri="{BB962C8B-B14F-4D97-AF65-F5344CB8AC3E}">
        <p14:creationId xmlns:p14="http://schemas.microsoft.com/office/powerpoint/2010/main" val="2442059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Slavery</a:t>
            </a: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sz="4000" dirty="0" smtClean="0">
              <a:effectLst/>
            </a:endParaRPr>
          </a:p>
          <a:p>
            <a:pPr marL="0" indent="0">
              <a:buNone/>
            </a:pPr>
            <a:r>
              <a:rPr lang="en-US" sz="4000" dirty="0" smtClean="0">
                <a:effectLst/>
              </a:rPr>
              <a:t>The economy of southern states was based on agriculture (farming mainly of crops such as cotton).  Slaves were thought to be a “necessary evil” in helping with the growing of crops.</a:t>
            </a:r>
            <a:endParaRPr lang="en-US" sz="4000" dirty="0"/>
          </a:p>
        </p:txBody>
      </p:sp>
    </p:spTree>
    <p:extLst>
      <p:ext uri="{BB962C8B-B14F-4D97-AF65-F5344CB8AC3E}">
        <p14:creationId xmlns:p14="http://schemas.microsoft.com/office/powerpoint/2010/main" val="389739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Robert E. </a:t>
            </a:r>
            <a:r>
              <a:rPr lang="en-US" b="1" dirty="0" smtClean="0"/>
              <a:t>Lee</a:t>
            </a:r>
            <a:endParaRPr lang="en-US" b="1" dirty="0"/>
          </a:p>
        </p:txBody>
      </p:sp>
      <p:sp>
        <p:nvSpPr>
          <p:cNvPr id="3" name="Content Placeholder 2"/>
          <p:cNvSpPr>
            <a:spLocks noGrp="1"/>
          </p:cNvSpPr>
          <p:nvPr>
            <p:ph idx="1"/>
          </p:nvPr>
        </p:nvSpPr>
        <p:spPr/>
        <p:txBody>
          <a:bodyPr>
            <a:normAutofit/>
          </a:bodyPr>
          <a:lstStyle/>
          <a:p>
            <a:pPr marL="0" indent="0">
              <a:buNone/>
            </a:pPr>
            <a:r>
              <a:rPr lang="en-US" sz="4000" dirty="0"/>
              <a:t>General Robert E. Lee’s Army of Virginia cannot defeat Union General Ulysses S. Grant at Petersburg; he surrenders his army at Appomattox Courthouse on April 9, 1865.  The Civil War was over.</a:t>
            </a:r>
          </a:p>
        </p:txBody>
      </p:sp>
    </p:spTree>
    <p:extLst>
      <p:ext uri="{BB962C8B-B14F-4D97-AF65-F5344CB8AC3E}">
        <p14:creationId xmlns:p14="http://schemas.microsoft.com/office/powerpoint/2010/main" val="4222194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Deaths</a:t>
            </a:r>
            <a:endParaRPr lang="en-US" b="1" dirty="0"/>
          </a:p>
        </p:txBody>
      </p:sp>
      <p:sp>
        <p:nvSpPr>
          <p:cNvPr id="3" name="Content Placeholder 2"/>
          <p:cNvSpPr>
            <a:spLocks noGrp="1"/>
          </p:cNvSpPr>
          <p:nvPr>
            <p:ph idx="1"/>
          </p:nvPr>
        </p:nvSpPr>
        <p:spPr/>
        <p:txBody>
          <a:bodyPr>
            <a:normAutofit/>
          </a:bodyPr>
          <a:lstStyle/>
          <a:p>
            <a:pPr marL="0" indent="0">
              <a:buNone/>
            </a:pPr>
            <a:r>
              <a:rPr lang="en-US" sz="4000" dirty="0"/>
              <a:t>620,000 people died during the war; about two-thirds died from diseases, wounds, or military prison hardships.</a:t>
            </a:r>
          </a:p>
        </p:txBody>
      </p:sp>
    </p:spTree>
    <p:extLst>
      <p:ext uri="{BB962C8B-B14F-4D97-AF65-F5344CB8AC3E}">
        <p14:creationId xmlns:p14="http://schemas.microsoft.com/office/powerpoint/2010/main" val="148347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States’ Rights </a:t>
            </a:r>
          </a:p>
        </p:txBody>
      </p:sp>
      <p:sp>
        <p:nvSpPr>
          <p:cNvPr id="3" name="Content Placeholder 2"/>
          <p:cNvSpPr>
            <a:spLocks noGrp="1"/>
          </p:cNvSpPr>
          <p:nvPr>
            <p:ph idx="1"/>
          </p:nvPr>
        </p:nvSpPr>
        <p:spPr/>
        <p:txBody>
          <a:bodyPr>
            <a:noAutofit/>
          </a:bodyPr>
          <a:lstStyle/>
          <a:p>
            <a:pPr marL="0" indent="0">
              <a:buNone/>
            </a:pPr>
            <a:r>
              <a:rPr lang="en-US" sz="3400" dirty="0"/>
              <a:t>Belief that the state’s interests take precedence over interests of national government.  Southern states believed they had the right to govern themselves and decide what would be best for their own situation (one example would be the issue of slavery).</a:t>
            </a:r>
          </a:p>
        </p:txBody>
      </p:sp>
    </p:spTree>
    <p:extLst>
      <p:ext uri="{BB962C8B-B14F-4D97-AF65-F5344CB8AC3E}">
        <p14:creationId xmlns:p14="http://schemas.microsoft.com/office/powerpoint/2010/main" val="180928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Nullification</a:t>
            </a:r>
          </a:p>
        </p:txBody>
      </p:sp>
      <p:sp>
        <p:nvSpPr>
          <p:cNvPr id="3" name="Content Placeholder 2"/>
          <p:cNvSpPr>
            <a:spLocks noGrp="1"/>
          </p:cNvSpPr>
          <p:nvPr>
            <p:ph idx="1"/>
          </p:nvPr>
        </p:nvSpPr>
        <p:spPr/>
        <p:txBody>
          <a:bodyPr>
            <a:noAutofit/>
          </a:bodyPr>
          <a:lstStyle/>
          <a:p>
            <a:pPr marL="0" indent="0">
              <a:buNone/>
            </a:pPr>
            <a:r>
              <a:rPr lang="en-US" sz="3400" dirty="0"/>
              <a:t>The Tariff of 1828 tried to protect northern factories from competition by forcing the south to pay additional taxes on products purchased from England.  The south believed in nullification (the idea that they have the right not to follow a federal law).</a:t>
            </a:r>
          </a:p>
        </p:txBody>
      </p:sp>
    </p:spTree>
    <p:extLst>
      <p:ext uri="{BB962C8B-B14F-4D97-AF65-F5344CB8AC3E}">
        <p14:creationId xmlns:p14="http://schemas.microsoft.com/office/powerpoint/2010/main" val="111658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Missouri Compromise </a:t>
            </a:r>
          </a:p>
        </p:txBody>
      </p:sp>
      <p:sp>
        <p:nvSpPr>
          <p:cNvPr id="3" name="Content Placeholder 2"/>
          <p:cNvSpPr>
            <a:spLocks noGrp="1"/>
          </p:cNvSpPr>
          <p:nvPr>
            <p:ph idx="1"/>
          </p:nvPr>
        </p:nvSpPr>
        <p:spPr/>
        <p:txBody>
          <a:bodyPr>
            <a:normAutofit/>
          </a:bodyPr>
          <a:lstStyle/>
          <a:p>
            <a:pPr marL="0" indent="0">
              <a:buNone/>
            </a:pPr>
            <a:r>
              <a:rPr lang="en-US" sz="3600" dirty="0"/>
              <a:t>Missouri entered the U.S. as a slave state and Maine entered as a free state in 1820.  Outlawed slavery north of 36°20' latitude (the southern border of Missouri), and included Louisiana Territory lands west of </a:t>
            </a:r>
            <a:r>
              <a:rPr lang="en-US" sz="3600" dirty="0" smtClean="0"/>
              <a:t>Missouri.</a:t>
            </a:r>
            <a:endParaRPr lang="en-US" sz="3600" dirty="0"/>
          </a:p>
        </p:txBody>
      </p:sp>
    </p:spTree>
    <p:extLst>
      <p:ext uri="{BB962C8B-B14F-4D97-AF65-F5344CB8AC3E}">
        <p14:creationId xmlns:p14="http://schemas.microsoft.com/office/powerpoint/2010/main" val="2778910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Compromise of 1850 </a:t>
            </a:r>
          </a:p>
        </p:txBody>
      </p:sp>
      <p:sp>
        <p:nvSpPr>
          <p:cNvPr id="3" name="Content Placeholder 2"/>
          <p:cNvSpPr>
            <a:spLocks noGrp="1"/>
          </p:cNvSpPr>
          <p:nvPr>
            <p:ph idx="1"/>
          </p:nvPr>
        </p:nvSpPr>
        <p:spPr/>
        <p:txBody>
          <a:bodyPr>
            <a:normAutofit/>
          </a:bodyPr>
          <a:lstStyle/>
          <a:p>
            <a:pPr marL="0" indent="0">
              <a:buNone/>
            </a:pPr>
            <a:r>
              <a:rPr lang="en-US" sz="4000" dirty="0"/>
              <a:t>California enters the U.S. as a free state.  Also included the Fugitive Slave Act which required northern states to return runaway slaves to the south.</a:t>
            </a:r>
          </a:p>
        </p:txBody>
      </p:sp>
    </p:spTree>
    <p:extLst>
      <p:ext uri="{BB962C8B-B14F-4D97-AF65-F5344CB8AC3E}">
        <p14:creationId xmlns:p14="http://schemas.microsoft.com/office/powerpoint/2010/main" val="205228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Georgia Platform </a:t>
            </a:r>
          </a:p>
        </p:txBody>
      </p:sp>
      <p:sp>
        <p:nvSpPr>
          <p:cNvPr id="3" name="Content Placeholder 2"/>
          <p:cNvSpPr>
            <a:spLocks noGrp="1"/>
          </p:cNvSpPr>
          <p:nvPr>
            <p:ph idx="1"/>
          </p:nvPr>
        </p:nvSpPr>
        <p:spPr/>
        <p:txBody>
          <a:bodyPr>
            <a:normAutofit/>
          </a:bodyPr>
          <a:lstStyle/>
          <a:p>
            <a:pPr marL="0" indent="0">
              <a:buNone/>
            </a:pPr>
            <a:r>
              <a:rPr lang="en-US" sz="4000" dirty="0"/>
              <a:t>The North would support the Fugitive Slave Act and not ban slavery in new states in order to uphold the Compromise of 1850.  Georgia was credited with preventing war and </a:t>
            </a:r>
            <a:r>
              <a:rPr lang="en-US" sz="4000" dirty="0" smtClean="0"/>
              <a:t>secession.</a:t>
            </a:r>
            <a:endParaRPr lang="en-US" sz="4000" dirty="0"/>
          </a:p>
        </p:txBody>
      </p:sp>
    </p:spTree>
    <p:extLst>
      <p:ext uri="{BB962C8B-B14F-4D97-AF65-F5344CB8AC3E}">
        <p14:creationId xmlns:p14="http://schemas.microsoft.com/office/powerpoint/2010/main" val="1230400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Kansas-Nebraska Act</a:t>
            </a:r>
          </a:p>
        </p:txBody>
      </p:sp>
      <p:sp>
        <p:nvSpPr>
          <p:cNvPr id="3" name="Content Placeholder 2"/>
          <p:cNvSpPr>
            <a:spLocks noGrp="1"/>
          </p:cNvSpPr>
          <p:nvPr>
            <p:ph idx="1"/>
          </p:nvPr>
        </p:nvSpPr>
        <p:spPr/>
        <p:txBody>
          <a:bodyPr>
            <a:normAutofit/>
          </a:bodyPr>
          <a:lstStyle/>
          <a:p>
            <a:pPr marL="0" indent="0">
              <a:buNone/>
            </a:pPr>
            <a:r>
              <a:rPr lang="en-US" sz="4000" dirty="0" smtClean="0"/>
              <a:t>Created </a:t>
            </a:r>
            <a:r>
              <a:rPr lang="en-US" sz="4000" dirty="0"/>
              <a:t>the territories of Kansas and Nebraska.  Those territories had right of popular sovereignty and could decide whether or not to allow slavery. </a:t>
            </a:r>
          </a:p>
        </p:txBody>
      </p:sp>
    </p:spTree>
    <p:extLst>
      <p:ext uri="{BB962C8B-B14F-4D97-AF65-F5344CB8AC3E}">
        <p14:creationId xmlns:p14="http://schemas.microsoft.com/office/powerpoint/2010/main" val="3397108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Dred Scott</a:t>
            </a:r>
          </a:p>
        </p:txBody>
      </p:sp>
      <p:sp>
        <p:nvSpPr>
          <p:cNvPr id="3" name="Content Placeholder 2"/>
          <p:cNvSpPr>
            <a:spLocks noGrp="1"/>
          </p:cNvSpPr>
          <p:nvPr>
            <p:ph idx="1"/>
          </p:nvPr>
        </p:nvSpPr>
        <p:spPr/>
        <p:txBody>
          <a:bodyPr>
            <a:normAutofit/>
          </a:bodyPr>
          <a:lstStyle/>
          <a:p>
            <a:pPr marL="0" indent="0">
              <a:buNone/>
            </a:pPr>
            <a:r>
              <a:rPr lang="en-US" sz="4000" dirty="0" smtClean="0"/>
              <a:t>Supreme </a:t>
            </a:r>
            <a:r>
              <a:rPr lang="en-US" sz="4000" dirty="0"/>
              <a:t>Court case in 1857 Court ruled that slaves were not citizens and could not file lawsuits.  Also, the Supreme Court ruled that Congress could not stop slavery in the territories.</a:t>
            </a:r>
          </a:p>
        </p:txBody>
      </p:sp>
    </p:spTree>
    <p:extLst>
      <p:ext uri="{BB962C8B-B14F-4D97-AF65-F5344CB8AC3E}">
        <p14:creationId xmlns:p14="http://schemas.microsoft.com/office/powerpoint/2010/main" val="2838915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TotalTime>
  <Words>419</Words>
  <Application>Microsoft Office PowerPoint</Application>
  <PresentationFormat>Widescreen</PresentationFormat>
  <Paragraphs>42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PowerPoint Presentation</vt:lpstr>
      <vt:lpstr>Slavery</vt:lpstr>
      <vt:lpstr>States’ Rights </vt:lpstr>
      <vt:lpstr>Nullification</vt:lpstr>
      <vt:lpstr>Missouri Compromise </vt:lpstr>
      <vt:lpstr>Compromise of 1850 </vt:lpstr>
      <vt:lpstr>Georgia Platform </vt:lpstr>
      <vt:lpstr>Kansas-Nebraska Act</vt:lpstr>
      <vt:lpstr>Dred Scott</vt:lpstr>
      <vt:lpstr>Election of 1860</vt:lpstr>
      <vt:lpstr>Secession</vt:lpstr>
      <vt:lpstr>Antietam</vt:lpstr>
      <vt:lpstr>Emancipation Proclamation</vt:lpstr>
      <vt:lpstr>Gettysburg</vt:lpstr>
      <vt:lpstr>Chickamauga</vt:lpstr>
      <vt:lpstr>Union Blockade of GA’s Coast</vt:lpstr>
      <vt:lpstr>Atlanta Campaign</vt:lpstr>
      <vt:lpstr>The March to the Sea</vt:lpstr>
      <vt:lpstr>Andersonville Prison</vt:lpstr>
      <vt:lpstr>General Robert E. Lee</vt:lpstr>
      <vt:lpstr>Deaths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2015-11-05T11:08:32Z</dcterms:created>
  <dcterms:modified xsi:type="dcterms:W3CDTF">2015-11-05T11:55:43Z</dcterms:modified>
</cp:coreProperties>
</file>